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0" r:id="rId1"/>
  </p:sldMasterIdLst>
  <p:notesMasterIdLst>
    <p:notesMasterId r:id="rId11"/>
  </p:notesMasterIdLst>
  <p:sldIdLst>
    <p:sldId id="268" r:id="rId2"/>
    <p:sldId id="269" r:id="rId3"/>
    <p:sldId id="264" r:id="rId4"/>
    <p:sldId id="270" r:id="rId5"/>
    <p:sldId id="258" r:id="rId6"/>
    <p:sldId id="273" r:id="rId7"/>
    <p:sldId id="274" r:id="rId8"/>
    <p:sldId id="275" r:id="rId9"/>
    <p:sldId id="257" r:id="rId10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e Palme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5F0B5A-D06F-4DD1-983A-314751E9546C}" v="1" dt="2023-09-06T14:01:08.7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86418" autoAdjust="0"/>
  </p:normalViewPr>
  <p:slideViewPr>
    <p:cSldViewPr snapToGrid="0" snapToObjects="1">
      <p:cViewPr varScale="1">
        <p:scale>
          <a:sx n="133" d="100"/>
          <a:sy n="133" d="100"/>
        </p:scale>
        <p:origin x="92" y="4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Milli" userId="f9ed79f1-1bf2-48ef-81ee-36084a0b1cf3" providerId="ADAL" clId="{965F0B5A-D06F-4DD1-983A-314751E9546C}"/>
    <pc:docChg chg="undo custSel modSld">
      <pc:chgData name="Michael Milli" userId="f9ed79f1-1bf2-48ef-81ee-36084a0b1cf3" providerId="ADAL" clId="{965F0B5A-D06F-4DD1-983A-314751E9546C}" dt="2023-09-06T18:34:11.405" v="4"/>
      <pc:docMkLst>
        <pc:docMk/>
      </pc:docMkLst>
      <pc:sldChg chg="modSp mod">
        <pc:chgData name="Michael Milli" userId="f9ed79f1-1bf2-48ef-81ee-36084a0b1cf3" providerId="ADAL" clId="{965F0B5A-D06F-4DD1-983A-314751E9546C}" dt="2023-09-06T18:33:40.913" v="2"/>
        <pc:sldMkLst>
          <pc:docMk/>
          <pc:sldMk cId="2523202969" sldId="273"/>
        </pc:sldMkLst>
        <pc:spChg chg="mod">
          <ac:chgData name="Michael Milli" userId="f9ed79f1-1bf2-48ef-81ee-36084a0b1cf3" providerId="ADAL" clId="{965F0B5A-D06F-4DD1-983A-314751E9546C}" dt="2023-09-06T18:33:40.913" v="2"/>
          <ac:spMkLst>
            <pc:docMk/>
            <pc:sldMk cId="2523202969" sldId="273"/>
            <ac:spMk id="7" creationId="{00000000-0000-0000-0000-000000000000}"/>
          </ac:spMkLst>
        </pc:spChg>
      </pc:sldChg>
      <pc:sldChg chg="modSp mod">
        <pc:chgData name="Michael Milli" userId="f9ed79f1-1bf2-48ef-81ee-36084a0b1cf3" providerId="ADAL" clId="{965F0B5A-D06F-4DD1-983A-314751E9546C}" dt="2023-09-06T18:33:59.121" v="3"/>
        <pc:sldMkLst>
          <pc:docMk/>
          <pc:sldMk cId="1308540353" sldId="274"/>
        </pc:sldMkLst>
        <pc:spChg chg="mod">
          <ac:chgData name="Michael Milli" userId="f9ed79f1-1bf2-48ef-81ee-36084a0b1cf3" providerId="ADAL" clId="{965F0B5A-D06F-4DD1-983A-314751E9546C}" dt="2023-09-06T18:33:59.121" v="3"/>
          <ac:spMkLst>
            <pc:docMk/>
            <pc:sldMk cId="1308540353" sldId="274"/>
            <ac:spMk id="7" creationId="{00000000-0000-0000-0000-000000000000}"/>
          </ac:spMkLst>
        </pc:spChg>
      </pc:sldChg>
      <pc:sldChg chg="modSp mod">
        <pc:chgData name="Michael Milli" userId="f9ed79f1-1bf2-48ef-81ee-36084a0b1cf3" providerId="ADAL" clId="{965F0B5A-D06F-4DD1-983A-314751E9546C}" dt="2023-09-06T18:34:11.405" v="4"/>
        <pc:sldMkLst>
          <pc:docMk/>
          <pc:sldMk cId="2328272540" sldId="275"/>
        </pc:sldMkLst>
        <pc:spChg chg="mod">
          <ac:chgData name="Michael Milli" userId="f9ed79f1-1bf2-48ef-81ee-36084a0b1cf3" providerId="ADAL" clId="{965F0B5A-D06F-4DD1-983A-314751E9546C}" dt="2023-09-06T18:34:11.405" v="4"/>
          <ac:spMkLst>
            <pc:docMk/>
            <pc:sldMk cId="2328272540" sldId="275"/>
            <ac:spMk id="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862762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852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1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737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1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3904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1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9295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100" b="0" i="1" u="none" strike="noStrike" cap="none" baseline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919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1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2433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1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69309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1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3382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156544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>
                <a:latin typeface="Calibri" panose="020F0502020204030204" pitchFamily="34" charset="0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4737150"/>
            <a:ext cx="8839200" cy="260350"/>
          </a:xfrm>
        </p:spPr>
        <p:txBody>
          <a:bodyPr bIns="0" anchor="b"/>
          <a:lstStyle>
            <a:lvl1pPr>
              <a:defRPr sz="800">
                <a:latin typeface="Calibri" panose="020F0502020204030204" pitchFamily="34" charset="0"/>
              </a:defRPr>
            </a:lvl1pPr>
            <a:lvl2pPr>
              <a:defRPr sz="800">
                <a:latin typeface="Calibri" panose="020F0502020204030204" pitchFamily="34" charset="0"/>
              </a:defRPr>
            </a:lvl2pPr>
            <a:lvl3pPr>
              <a:defRPr sz="800">
                <a:latin typeface="Calibri" panose="020F0502020204030204" pitchFamily="34" charset="0"/>
              </a:defRPr>
            </a:lvl3pPr>
            <a:lvl4pPr>
              <a:defRPr sz="800">
                <a:latin typeface="Calibri" panose="020F0502020204030204" pitchFamily="34" charset="0"/>
              </a:defRPr>
            </a:lvl4pPr>
            <a:lvl5pPr>
              <a:defRPr sz="80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971962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>
                <a:latin typeface="Calibri" panose="020F0502020204030204" pitchFamily="34" charset="0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>
                <a:latin typeface="Calibri" panose="020F0502020204030204" pitchFamily="34" charset="0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4737150"/>
            <a:ext cx="8839200" cy="260350"/>
          </a:xfrm>
        </p:spPr>
        <p:txBody>
          <a:bodyPr bIns="0" anchor="b"/>
          <a:lstStyle>
            <a:lvl1pPr>
              <a:defRPr sz="800">
                <a:latin typeface="Calibri" panose="020F0502020204030204" pitchFamily="34" charset="0"/>
              </a:defRPr>
            </a:lvl1pPr>
            <a:lvl2pPr>
              <a:defRPr sz="800">
                <a:latin typeface="Calibri" panose="020F0502020204030204" pitchFamily="34" charset="0"/>
              </a:defRPr>
            </a:lvl2pPr>
            <a:lvl3pPr>
              <a:defRPr sz="800">
                <a:latin typeface="Calibri" panose="020F0502020204030204" pitchFamily="34" charset="0"/>
              </a:defRPr>
            </a:lvl3pPr>
            <a:lvl4pPr>
              <a:defRPr sz="800">
                <a:latin typeface="Calibri" panose="020F0502020204030204" pitchFamily="34" charset="0"/>
              </a:defRPr>
            </a:lvl4pPr>
            <a:lvl5pPr>
              <a:defRPr sz="80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924549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2pPr>
            <a:lvl3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3pPr>
            <a:lvl4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4pPr>
            <a:lvl5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5pPr>
            <a:lvl6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6pPr>
            <a:lvl7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7pPr>
            <a:lvl8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8pPr>
            <a:lvl9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Title</a:t>
            </a:r>
            <a:endParaRPr dirty="0"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r>
              <a:rPr lang="en-US" dirty="0"/>
              <a:t>Body text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2414255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lang="en-US" sz="1400" b="0" i="0" u="none" strike="noStrike" cap="none" baseline="0" dirty="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chive.data.jhu.edu/dataset.xhtml?persistentId=doi:10.7281/T1/QUDBC6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2860"/>
            <a:ext cx="9144000" cy="5120640"/>
          </a:xfrm>
          <a:prstGeom prst="rect">
            <a:avLst/>
          </a:prstGeom>
        </p:spPr>
      </p:pic>
      <p:sp>
        <p:nvSpPr>
          <p:cNvPr id="4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491" y="-11368"/>
            <a:ext cx="9151489" cy="2194180"/>
          </a:xfrm>
          <a:prstGeom prst="rect">
            <a:avLst/>
          </a:prstGeom>
          <a:solidFill>
            <a:srgbClr val="5DA4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lang="en-US" dirty="0"/>
          </a:p>
        </p:txBody>
      </p:sp>
      <p:sp>
        <p:nvSpPr>
          <p:cNvPr id="3" name="Subtitle 4"/>
          <p:cNvSpPr txBox="1">
            <a:spLocks noGrp="1"/>
          </p:cNvSpPr>
          <p:nvPr>
            <p:ph type="title" idx="4294967295"/>
          </p:nvPr>
        </p:nvSpPr>
        <p:spPr>
          <a:xfrm>
            <a:off x="872795" y="643466"/>
            <a:ext cx="6781071" cy="13499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  <a:cs typeface="Calibri"/>
                <a:sym typeface="Arial"/>
                <a:rtl val="0"/>
              </a:rPr>
              <a:t>Lesson 14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  <a:cs typeface="Calibri"/>
                <a:sym typeface="Arial"/>
                <a:rtl val="0"/>
              </a:rPr>
              <a:t>The Hunger Gap</a:t>
            </a:r>
          </a:p>
        </p:txBody>
      </p:sp>
      <p:sp>
        <p:nvSpPr>
          <p:cNvPr id="7" name="Rectangl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87862" y="284895"/>
            <a:ext cx="1856138" cy="756506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Foodspan logo">
            <a:extLst>
              <a:ext uri="{FF2B5EF4-FFF2-40B4-BE49-F238E27FC236}">
                <a16:creationId xmlns:a16="http://schemas.microsoft.com/office/drawing/2014/main" id="{2A56DAA1-4C77-A142-8D19-37010351C1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7862" y="205948"/>
            <a:ext cx="1787637" cy="91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19892" y="4917015"/>
            <a:ext cx="21336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>
                <a:solidFill>
                  <a:schemeClr val="bg1"/>
                </a:solidFill>
                <a:latin typeface="Calibri"/>
                <a:cs typeface="Calibri"/>
              </a:rPr>
              <a:t>© 2020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Johns Hopkins University</a:t>
            </a:r>
          </a:p>
        </p:txBody>
      </p:sp>
    </p:spTree>
    <p:extLst>
      <p:ext uri="{BB962C8B-B14F-4D97-AF65-F5344CB8AC3E}">
        <p14:creationId xmlns:p14="http://schemas.microsoft.com/office/powerpoint/2010/main" val="166308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87A3E-BBF6-8E39-1316-2D73C5442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480" y="515524"/>
            <a:ext cx="3171825" cy="857400"/>
          </a:xfrm>
        </p:spPr>
        <p:txBody>
          <a:bodyPr/>
          <a:lstStyle/>
          <a:p>
            <a:pPr lvl="0">
              <a:spcAft>
                <a:spcPts val="1800"/>
              </a:spcAft>
            </a:pPr>
            <a:r>
              <a:rPr lang="en-US" sz="3600" b="1" dirty="0">
                <a:solidFill>
                  <a:srgbClr val="FFFFFF"/>
                </a:solidFill>
                <a:latin typeface="Calibri"/>
                <a:cs typeface="Calibri"/>
              </a:rPr>
              <a:t>Food Security Definition</a:t>
            </a:r>
            <a:endParaRPr lang="en-US" sz="3600" b="0" i="0" u="none" strike="noStrike" cap="none" baseline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Shape 88"/>
          <p:cNvSpPr txBox="1"/>
          <p:nvPr/>
        </p:nvSpPr>
        <p:spPr>
          <a:xfrm>
            <a:off x="232481" y="1524001"/>
            <a:ext cx="4131733" cy="28575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lvl="0">
              <a:buClr>
                <a:schemeClr val="dk1"/>
              </a:buClr>
              <a:buSzPct val="100000"/>
            </a:pPr>
            <a:r>
              <a:rPr lang="en-US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Consistent </a:t>
            </a:r>
            <a:r>
              <a:rPr lang="en-US" sz="1800" dirty="0">
                <a:solidFill>
                  <a:srgbClr val="FFFFFF"/>
                </a:solidFill>
                <a:latin typeface="Calibri"/>
                <a:cs typeface="Calibri"/>
              </a:rPr>
              <a:t>access to enough safe, nutritious food for an active, healthy life, without resorting to emergency food programs, scavenging, or stealing</a:t>
            </a:r>
            <a:r>
              <a:rPr lang="en-US" sz="1800" i="1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32480" y="4737150"/>
            <a:ext cx="4129969" cy="260350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rPr>
              <a:t>Source: Andrews M, Nord M, Bickel G, Carlson S. 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rPr>
              <a:t>Household food security in the United States, 1999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rPr>
              <a:t>. USDA ERS. 2000.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Photo credit: Michael Milli, CLF.</a:t>
            </a:r>
          </a:p>
        </p:txBody>
      </p:sp>
      <p:pic>
        <p:nvPicPr>
          <p:cNvPr id="3" name="Picture 2" descr="Hands holding bowl with healthy food. 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0"/>
            <a:ext cx="4572000" cy="51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74255"/>
      </p:ext>
    </p:extLst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7FBA2DA-7884-2111-81A0-7EBBB2C16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480" y="605052"/>
            <a:ext cx="3752850" cy="857400"/>
          </a:xfrm>
        </p:spPr>
        <p:txBody>
          <a:bodyPr/>
          <a:lstStyle/>
          <a:p>
            <a:pPr lvl="0">
              <a:spcAft>
                <a:spcPts val="1800"/>
              </a:spcAft>
            </a:pPr>
            <a:r>
              <a:rPr lang="en" sz="3600" b="1" dirty="0">
                <a:solidFill>
                  <a:srgbClr val="FFFFFF"/>
                </a:solidFill>
                <a:latin typeface="Calibri"/>
                <a:cs typeface="Calibri"/>
              </a:rPr>
              <a:t>Household Food Security</a:t>
            </a:r>
            <a:endParaRPr lang="en-US" sz="3600" b="0" i="0" u="none" strike="noStrike" cap="none" baseline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Shape 88"/>
          <p:cNvSpPr txBox="1"/>
          <p:nvPr/>
        </p:nvSpPr>
        <p:spPr>
          <a:xfrm>
            <a:off x="232481" y="1466850"/>
            <a:ext cx="4131733" cy="3265902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  <a:buSzPct val="100000"/>
            </a:pPr>
            <a:r>
              <a:rPr lang="en-US" sz="1600" b="0" i="0" u="none" strike="noStrike" cap="none" baseline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Members of </a:t>
            </a:r>
            <a:r>
              <a:rPr lang="en-US" sz="1600" b="0" i="0" u="none" strike="noStrike" cap="none" baseline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fo</a:t>
            </a:r>
            <a:r>
              <a:rPr lang="en" sz="1600" b="0" i="0" u="none" strike="noStrike" cap="none" baseline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od</a:t>
            </a:r>
            <a:r>
              <a:rPr lang="en-US" sz="1600" b="0" i="0" u="none" strike="noStrike" cap="none" baseline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-in</a:t>
            </a:r>
            <a:r>
              <a:rPr lang="en" sz="1600" b="0" i="0" u="none" strike="noStrike" cap="none" baseline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secure </a:t>
            </a:r>
            <a:r>
              <a:rPr lang="en-US" sz="1600" b="0" i="0" u="none" strike="noStrike" cap="none" baseline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households may:</a:t>
            </a:r>
            <a:endParaRPr sz="1600" b="0" i="0" u="none" strike="noStrike" cap="none" baseline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1" indent="-342900" algn="l" rtl="0"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Be forced to skip meals</a:t>
            </a:r>
          </a:p>
          <a:p>
            <a:pPr marL="342900" marR="0" lvl="1" indent="-342900" algn="l" rtl="0"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Be unable to afford balanced meals</a:t>
            </a:r>
          </a:p>
          <a:p>
            <a:pPr marL="342900" marR="0" lvl="1" indent="-342900" algn="l" rtl="0"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lang="en-US" sz="1600" b="0" i="0" u="none" strike="noStrike" cap="none" baseline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orry</a:t>
            </a:r>
            <a:r>
              <a:rPr lang="en-US" sz="16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their food wil</a:t>
            </a:r>
            <a:r>
              <a:rPr lang="en-US" sz="16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 run out before they can afford to buy more</a:t>
            </a:r>
          </a:p>
          <a:p>
            <a:pPr marL="342900" marR="0" lvl="1" indent="-342900" algn="l" rtl="0"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Eat less than they feel they should because they lacked money to buy more</a:t>
            </a:r>
          </a:p>
          <a:p>
            <a:pPr marL="342900" marR="0" lvl="1" indent="-342900" algn="l" rtl="0"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Lose weight because there wasn’t enough money for food</a:t>
            </a:r>
          </a:p>
          <a:p>
            <a:pPr marL="558800" marR="0" lvl="1" indent="-1016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32480" y="4737150"/>
            <a:ext cx="4129969" cy="260350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Source: Coleman-Jensen A, Nord M, Andrews M, Carlson S. 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Household Food Security in the United States in 2010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. USDA ERS. 2011.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Photo credit: Michael Milli, CLF.</a:t>
            </a:r>
          </a:p>
        </p:txBody>
      </p:sp>
      <p:pic>
        <p:nvPicPr>
          <p:cNvPr id="2" name="Picture 1" descr="Hands holding a bowl full of oatmeal seeds and strawberries. Another spoonful is being added. 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3289" y="0"/>
            <a:ext cx="456071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0601"/>
      </p:ext>
    </p:extLst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69DA29D8-22F7-5987-BA32-12E15C733E8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15606" y="-1443546"/>
            <a:ext cx="7557733" cy="1283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25" tIns="91425" rIns="91425" bIns="91425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lang="en-US" sz="3600" b="1" i="0" u="none" strike="noStrike" cap="none" baseline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2pPr>
            <a:lvl3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3pPr>
            <a:lvl4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4pPr>
            <a:lvl5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5pPr>
            <a:lvl6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6pPr>
            <a:lvl7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7pPr>
            <a:lvl8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8pPr>
            <a:lvl9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dk1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  <a:cs typeface="Calibri"/>
                <a:sym typeface="Arial"/>
                <a:rtl val="0"/>
              </a:rPr>
              <a:t>Household Food Security 2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5FFEDB3-6AC0-8C30-E476-FA346178D3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232480" y="207125"/>
            <a:ext cx="3691820" cy="1283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25" tIns="91425" rIns="91425" bIns="91425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dk1"/>
              </a:buClr>
              <a:buSzTx/>
              <a:buFont typeface="Arial"/>
              <a:buNone/>
              <a:tabLst/>
              <a:defRPr/>
            </a:pPr>
            <a:r>
              <a:rPr kumimoji="0" lang="en" sz="3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  <a:cs typeface="Calibri"/>
                <a:sym typeface="Arial"/>
                <a:rtl val="0"/>
              </a:rPr>
              <a:t>Household Food Security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sp>
        <p:nvSpPr>
          <p:cNvPr id="88" name="Shape 88"/>
          <p:cNvSpPr txBox="1"/>
          <p:nvPr/>
        </p:nvSpPr>
        <p:spPr>
          <a:xfrm>
            <a:off x="232481" y="1495424"/>
            <a:ext cx="4131733" cy="3237327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lvl="0">
              <a:buSzPct val="25000"/>
            </a:pPr>
            <a:r>
              <a:rPr lang="en-US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Almost one in seven U.S. households — over 17 million — suffer from food insecurity.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32480" y="4737150"/>
            <a:ext cx="4129969" cy="260350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Source: Coleman-Jensen A, Gregory C, Singh A. 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Household Food Security in the United States in 2013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. USDA ERS. 2014.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Photo credit: Michael Milli, CLF.</a:t>
            </a:r>
          </a:p>
        </p:txBody>
      </p:sp>
      <p:pic>
        <p:nvPicPr>
          <p:cNvPr id="3" name="Picture 2" descr="Hands holding empty bowl.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0"/>
            <a:ext cx="4572000" cy="51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401894"/>
      </p:ext>
    </p:extLst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C7CCC-C4CB-9331-8738-C4A3F2D44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1074" y="205978"/>
            <a:ext cx="3895726" cy="857400"/>
          </a:xfrm>
        </p:spPr>
        <p:txBody>
          <a:bodyPr/>
          <a:lstStyle/>
          <a:p>
            <a:pPr lvl="0">
              <a:spcAft>
                <a:spcPts val="1800"/>
              </a:spcAft>
            </a:pPr>
            <a:r>
              <a:rPr lang="en-US" sz="3600" b="1" dirty="0">
                <a:solidFill>
                  <a:srgbClr val="FFFFFF"/>
                </a:solidFill>
                <a:latin typeface="Calibri"/>
                <a:cs typeface="Calibri"/>
              </a:rPr>
              <a:t>Food Deserts</a:t>
            </a:r>
            <a:endParaRPr lang="en-US" sz="3600" b="0" i="0" u="none" strike="noStrike" cap="none" baseline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 descr="Photo of a corner store. 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572000" cy="5148072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91074" y="3914775"/>
            <a:ext cx="4200525" cy="1082725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rPr>
              <a:t>Source: Johns Hopkins Center for a Livable Future. The Maryland Food System Mapping Resource. 2012: Documentation.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  <a:hlinkClick r:id="rId4"/>
              </a:rPr>
              <a:t>https://archive.data.jhu.edu/dataset.xhtml?persistentId=doi:10.7281/T1/QUDBC6</a:t>
            </a:r>
            <a:endParaRPr lang="en-US" dirty="0">
              <a:solidFill>
                <a:schemeClr val="bg1">
                  <a:lumMod val="75000"/>
                </a:schemeClr>
              </a:solidFill>
              <a:latin typeface="Calibri"/>
              <a:cs typeface="Calibri"/>
            </a:endParaRP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rPr>
              <a:t>Photo credit: Spence Lean.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rPr>
              <a:t>Pigtown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rPr>
              <a:t>: All Things Baltimore, 2009. </a:t>
            </a:r>
            <a:br>
              <a:rPr lang="en-US" dirty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rPr>
            </a:b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rPr>
              <a:t>www.smartcitiesdive.com. Used with permission.</a:t>
            </a:r>
          </a:p>
        </p:txBody>
      </p:sp>
      <p:sp>
        <p:nvSpPr>
          <p:cNvPr id="10" name="Shape 88"/>
          <p:cNvSpPr txBox="1"/>
          <p:nvPr/>
        </p:nvSpPr>
        <p:spPr>
          <a:xfrm>
            <a:off x="4791074" y="1123950"/>
            <a:ext cx="4131733" cy="31242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lvl="0">
              <a:spcAft>
                <a:spcPts val="900"/>
              </a:spcAft>
              <a:buClr>
                <a:schemeClr val="bg1"/>
              </a:buClr>
              <a:buSzPct val="100000"/>
            </a:pPr>
            <a:r>
              <a:rPr lang="en-US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Areas with limited access to healthy food, often defined using these four criteria: </a:t>
            </a:r>
          </a:p>
          <a:p>
            <a:pPr marL="342900" lvl="1" indent="-342900">
              <a:spcAft>
                <a:spcPts val="9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Household income</a:t>
            </a:r>
          </a:p>
          <a:p>
            <a:pPr marL="342900" lvl="1" indent="-342900">
              <a:spcAft>
                <a:spcPts val="9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Distance from a supermarket</a:t>
            </a:r>
          </a:p>
          <a:p>
            <a:pPr marL="342900" lvl="1" indent="-342900">
              <a:spcAft>
                <a:spcPts val="9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Vehicle ownership</a:t>
            </a:r>
          </a:p>
          <a:p>
            <a:pPr marL="342900" lvl="1" indent="-342900">
              <a:spcAft>
                <a:spcPts val="9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Availability of healthy food in local stores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15"/>
                    </a14:imgEffect>
                    <a14:imgEffect>
                      <a14:brightnessContrast brigh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246" t="31085" r="5138" b="30363"/>
          <a:stretch/>
        </p:blipFill>
        <p:spPr>
          <a:xfrm>
            <a:off x="0" y="0"/>
            <a:ext cx="9144001" cy="5148072"/>
          </a:xfrm>
          <a:prstGeom prst="rect">
            <a:avLst/>
          </a:prstGeom>
        </p:spPr>
      </p:pic>
      <p:sp>
        <p:nvSpPr>
          <p:cNvPr id="6" name="Rectangl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60910"/>
            <a:ext cx="9144000" cy="28448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3F61740-8A4A-5BE5-0689-E1D05889B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480" y="848082"/>
            <a:ext cx="4129969" cy="1278813"/>
          </a:xfrm>
        </p:spPr>
        <p:txBody>
          <a:bodyPr/>
          <a:lstStyle/>
          <a:p>
            <a:r>
              <a:rPr lang="en-US" sz="2800" b="1" dirty="0">
                <a:solidFill>
                  <a:srgbClr val="FFFFFF"/>
                </a:solidFill>
                <a:effectLst>
                  <a:outerShdw dist="63500" dir="2700000" algn="tl" rotWithShape="0">
                    <a:srgbClr val="000000"/>
                  </a:outerShdw>
                </a:effectLst>
                <a:latin typeface="Calibri"/>
                <a:cs typeface="Calibri"/>
              </a:rPr>
              <a:t>Community Food Availability Map: </a:t>
            </a:r>
            <a:br>
              <a:rPr lang="en-US" sz="2800" b="1" dirty="0">
                <a:solidFill>
                  <a:srgbClr val="FFFFFF"/>
                </a:solidFill>
                <a:effectLst>
                  <a:outerShdw dist="63500" dir="2700000" algn="tl" rotWithShape="0">
                    <a:srgbClr val="000000"/>
                  </a:outerShdw>
                </a:effectLst>
                <a:latin typeface="Calibri"/>
                <a:cs typeface="Calibri"/>
              </a:rPr>
            </a:br>
            <a:r>
              <a:rPr lang="en-US" sz="2800" b="1" dirty="0">
                <a:solidFill>
                  <a:srgbClr val="FFFFFF"/>
                </a:solidFill>
                <a:effectLst>
                  <a:outerShdw dist="63500" dir="2700000" algn="tl" rotWithShape="0">
                    <a:srgbClr val="000000"/>
                  </a:outerShdw>
                </a:effectLst>
                <a:latin typeface="Calibri"/>
                <a:cs typeface="Calibri"/>
              </a:rPr>
              <a:t>Clifton Park</a:t>
            </a:r>
            <a:endParaRPr lang="en-US" sz="4400" dirty="0"/>
          </a:p>
        </p:txBody>
      </p:sp>
      <p:sp>
        <p:nvSpPr>
          <p:cNvPr id="88" name="Shape 88"/>
          <p:cNvSpPr txBox="1"/>
          <p:nvPr/>
        </p:nvSpPr>
        <p:spPr>
          <a:xfrm>
            <a:off x="0" y="2126896"/>
            <a:ext cx="4362450" cy="1278813"/>
          </a:xfrm>
          <a:prstGeom prst="rect">
            <a:avLst/>
          </a:prstGeom>
          <a:noFill/>
          <a:ln>
            <a:noFill/>
          </a:ln>
        </p:spPr>
        <p:txBody>
          <a:bodyPr lIns="274320" tIns="91440" rIns="68575" bIns="91440" anchor="t" anchorCtr="0">
            <a:noAutofit/>
          </a:bodyPr>
          <a:lstStyle/>
          <a:p>
            <a:pPr marL="342900" lvl="1" indent="-342900">
              <a:spcAft>
                <a:spcPts val="9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Median household income: $25,737</a:t>
            </a:r>
          </a:p>
          <a:p>
            <a:pPr marL="342900" lvl="1" indent="-342900">
              <a:spcAft>
                <a:spcPts val="9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Percent of households with no vehicles available: 44.2%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32480" y="4737150"/>
            <a:ext cx="4129969" cy="26035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Image credit: Maryland Food System Map. Johns Hopkins Center for a Livable Future. https://archive.data.jhu.edu/dataset.xhtml?persistentId=doi:10.7281/T1/QUDBC6</a:t>
            </a:r>
          </a:p>
          <a:p>
            <a:r>
              <a:rPr lang="en-US" dirty="0">
                <a:solidFill>
                  <a:srgbClr val="000000"/>
                </a:solidFill>
              </a:rPr>
              <a:t>Data source: Baltimore Neighborhood Indicators Alliance. Jacob France Institute. http://bniajfi.org/</a:t>
            </a:r>
          </a:p>
        </p:txBody>
      </p:sp>
      <p:pic>
        <p:nvPicPr>
          <p:cNvPr id="2" name="Picture 1" descr="Text on page describes image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131947"/>
            <a:ext cx="4041648" cy="4854305"/>
          </a:xfrm>
          <a:prstGeom prst="rect">
            <a:avLst/>
          </a:prstGeom>
          <a:effectLst>
            <a:outerShdw blurRad="127000" dist="254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3202969"/>
      </p:ext>
    </p:extLst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  <a14:imgEffect>
                      <a14:brightnessContrast brigh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5148073"/>
          </a:xfrm>
          <a:prstGeom prst="rect">
            <a:avLst/>
          </a:prstGeom>
        </p:spPr>
      </p:pic>
      <p:sp>
        <p:nvSpPr>
          <p:cNvPr id="6" name="Rectangl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60910"/>
            <a:ext cx="9144000" cy="28448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E0FCE6-C3EA-ED57-FC34-C07C34230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701" y="319894"/>
            <a:ext cx="3905249" cy="1870472"/>
          </a:xfrm>
        </p:spPr>
        <p:txBody>
          <a:bodyPr/>
          <a:lstStyle/>
          <a:p>
            <a:pPr lvl="0">
              <a:spcAft>
                <a:spcPts val="1800"/>
              </a:spcAft>
            </a:pPr>
            <a:r>
              <a:rPr lang="en-US" sz="3200" b="1" dirty="0">
                <a:solidFill>
                  <a:schemeClr val="bg1"/>
                </a:solidFill>
                <a:effectLst>
                  <a:outerShdw dist="63500" dir="2700000" algn="tl" rotWithShape="0">
                    <a:srgbClr val="000000"/>
                  </a:outerShdw>
                </a:effectLst>
                <a:latin typeface="Calibri"/>
                <a:cs typeface="Calibri"/>
              </a:rPr>
              <a:t>Community Food Availability Map: </a:t>
            </a:r>
            <a:br>
              <a:rPr lang="en-US" sz="3200" b="1" dirty="0">
                <a:solidFill>
                  <a:schemeClr val="bg1"/>
                </a:solidFill>
                <a:effectLst>
                  <a:outerShdw dist="63500" dir="2700000" algn="tl" rotWithShape="0">
                    <a:srgbClr val="000000"/>
                  </a:outerShdw>
                </a:effectLst>
                <a:latin typeface="Calibri"/>
                <a:cs typeface="Calibri"/>
              </a:rPr>
            </a:br>
            <a:r>
              <a:rPr lang="en-US" sz="3200" b="1" dirty="0">
                <a:solidFill>
                  <a:schemeClr val="bg1"/>
                </a:solidFill>
                <a:effectLst>
                  <a:outerShdw dist="63500" dir="2700000" algn="tl" rotWithShape="0">
                    <a:srgbClr val="000000"/>
                  </a:outerShdw>
                </a:effectLst>
                <a:latin typeface="Calibri"/>
                <a:cs typeface="Calibri"/>
              </a:rPr>
              <a:t>Southwest Baltimore</a:t>
            </a:r>
            <a:endParaRPr lang="en-US" sz="3200" dirty="0">
              <a:solidFill>
                <a:schemeClr val="bg1"/>
              </a:solidFill>
              <a:effectLst>
                <a:outerShdw dist="63500" dir="2700000" algn="tl" rotWithShape="0">
                  <a:srgbClr val="000000"/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Shape 88"/>
          <p:cNvSpPr txBox="1"/>
          <p:nvPr/>
        </p:nvSpPr>
        <p:spPr>
          <a:xfrm>
            <a:off x="1" y="2190366"/>
            <a:ext cx="4514850" cy="1215344"/>
          </a:xfrm>
          <a:prstGeom prst="rect">
            <a:avLst/>
          </a:prstGeom>
          <a:noFill/>
          <a:ln>
            <a:noFill/>
          </a:ln>
        </p:spPr>
        <p:txBody>
          <a:bodyPr lIns="274320" tIns="91440" rIns="68575" bIns="91440" anchor="t" anchorCtr="0">
            <a:noAutofit/>
          </a:bodyPr>
          <a:lstStyle/>
          <a:p>
            <a:pPr marL="342900" lvl="1" indent="-342900">
              <a:spcAft>
                <a:spcPts val="9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Median household income: $24,946</a:t>
            </a:r>
          </a:p>
          <a:p>
            <a:pPr marL="342900" lvl="1" indent="-342900">
              <a:spcAft>
                <a:spcPts val="9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Percent of households with no vehicles available: 52.8%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32480" y="4737150"/>
            <a:ext cx="4129969" cy="26035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Image credit: Maryland Food System Map. Johns Hopkins Center for a Livable Future. https://archive.data.jhu.edu/dataset.xhtml?persistentId=doi:10.7281/T1/QUDBC6</a:t>
            </a:r>
          </a:p>
          <a:p>
            <a:r>
              <a:rPr lang="en-US" dirty="0">
                <a:solidFill>
                  <a:srgbClr val="000000"/>
                </a:solidFill>
              </a:rPr>
              <a:t>Data source: Baltimore Neighborhood Indicators Alliance. Jacob France Institute. http://bniajfi.org/</a:t>
            </a:r>
          </a:p>
        </p:txBody>
      </p:sp>
      <p:pic>
        <p:nvPicPr>
          <p:cNvPr id="3" name="Picture 2" descr="Text on page describes image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8"/>
          <a:stretch/>
        </p:blipFill>
        <p:spPr>
          <a:xfrm>
            <a:off x="4572000" y="120700"/>
            <a:ext cx="4062950" cy="4876800"/>
          </a:xfrm>
          <a:prstGeom prst="rect">
            <a:avLst/>
          </a:prstGeom>
          <a:effectLst>
            <a:outerShdw blurRad="234950" dist="508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8540353"/>
      </p:ext>
    </p:extLst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6" name="Rectangl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60910"/>
            <a:ext cx="9144000" cy="28448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8919F4-DB7B-C1A6-1BF6-3128AA666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798" y="837864"/>
            <a:ext cx="3752850" cy="1460784"/>
          </a:xfrm>
        </p:spPr>
        <p:txBody>
          <a:bodyPr/>
          <a:lstStyle/>
          <a:p>
            <a:pPr lvl="0">
              <a:spcAft>
                <a:spcPts val="1800"/>
              </a:spcAft>
            </a:pPr>
            <a:r>
              <a:rPr lang="en-US" sz="3200" b="1" dirty="0">
                <a:solidFill>
                  <a:schemeClr val="bg1"/>
                </a:solidFill>
                <a:effectLst>
                  <a:outerShdw dist="63500" dir="2700000" algn="tl" rotWithShape="0">
                    <a:srgbClr val="000000"/>
                  </a:outerShdw>
                </a:effectLst>
                <a:latin typeface="Calibri"/>
                <a:cs typeface="Calibri"/>
              </a:rPr>
              <a:t>Community Food Availability Map: </a:t>
            </a:r>
            <a:br>
              <a:rPr lang="en-US" sz="3200" b="1" dirty="0">
                <a:solidFill>
                  <a:schemeClr val="bg1"/>
                </a:solidFill>
                <a:effectLst>
                  <a:outerShdw dist="63500" dir="2700000" algn="tl" rotWithShape="0">
                    <a:srgbClr val="000000"/>
                  </a:outerShdw>
                </a:effectLst>
                <a:latin typeface="Calibri"/>
                <a:cs typeface="Calibri"/>
              </a:rPr>
            </a:br>
            <a:r>
              <a:rPr lang="en-US" sz="3200" b="1" dirty="0">
                <a:solidFill>
                  <a:schemeClr val="bg1"/>
                </a:solidFill>
                <a:effectLst>
                  <a:outerShdw dist="63500" dir="2700000" algn="tl" rotWithShape="0">
                    <a:srgbClr val="000000"/>
                  </a:outerShdw>
                </a:effectLst>
                <a:latin typeface="Calibri"/>
                <a:cs typeface="Calibri"/>
              </a:rPr>
              <a:t>Roland Park</a:t>
            </a:r>
            <a:endParaRPr lang="en-US" sz="3200" b="0" i="0" u="none" strike="noStrike" cap="none" baseline="0" dirty="0">
              <a:solidFill>
                <a:schemeClr val="bg1"/>
              </a:solidFill>
              <a:effectLst>
                <a:outerShdw dist="63500" dir="2700000" algn="tl" rotWithShape="0">
                  <a:srgbClr val="000000"/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Shape 88"/>
          <p:cNvSpPr txBox="1"/>
          <p:nvPr/>
        </p:nvSpPr>
        <p:spPr>
          <a:xfrm>
            <a:off x="1" y="2298648"/>
            <a:ext cx="4514850" cy="1107062"/>
          </a:xfrm>
          <a:prstGeom prst="rect">
            <a:avLst/>
          </a:prstGeom>
          <a:noFill/>
          <a:ln>
            <a:noFill/>
          </a:ln>
        </p:spPr>
        <p:txBody>
          <a:bodyPr lIns="274320" tIns="91440" rIns="68575" bIns="91440" anchor="t" anchorCtr="0">
            <a:noAutofit/>
          </a:bodyPr>
          <a:lstStyle/>
          <a:p>
            <a:pPr marL="342900" lvl="1" indent="-342900">
              <a:spcAft>
                <a:spcPts val="9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Median household income: $104,481</a:t>
            </a:r>
          </a:p>
          <a:p>
            <a:pPr marL="342900" lvl="1" indent="-342900">
              <a:spcAft>
                <a:spcPts val="9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Percent of households with no vehicles available: 4.4%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32480" y="4737150"/>
            <a:ext cx="4129969" cy="26035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Image credit: Maryland Food System Map. Johns Hopkins Center for a Livable Future. </a:t>
            </a:r>
            <a:r>
              <a:rPr lang="en-US">
                <a:solidFill>
                  <a:srgbClr val="000000"/>
                </a:solidFill>
              </a:rPr>
              <a:t>https://archive.data.jhu.edu/dataset.xhtml?persistentId=doi:10.7281/T1/QUDBC6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Data source: Baltimore Neighborhood Indicators Alliance. Jacob France Institute. http://bniajfi.org/</a:t>
            </a:r>
          </a:p>
        </p:txBody>
      </p:sp>
      <p:pic>
        <p:nvPicPr>
          <p:cNvPr id="3" name="Picture 2" descr="Text on page describes image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8"/>
          <a:stretch/>
        </p:blipFill>
        <p:spPr>
          <a:xfrm>
            <a:off x="4572000" y="146281"/>
            <a:ext cx="4041648" cy="4851219"/>
          </a:xfrm>
          <a:prstGeom prst="rect">
            <a:avLst/>
          </a:prstGeom>
          <a:effectLst>
            <a:outerShdw blurRad="247650" dist="254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8272540"/>
      </p:ext>
    </p:extLst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B00D2D0-E50E-8A71-C3E2-B71C6A847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857400"/>
            <a:ext cx="8229600" cy="857400"/>
          </a:xfrm>
        </p:spPr>
        <p:txBody>
          <a:bodyPr lIns="91425" tIns="91425" rIns="91425" bIns="91425" anchor="b" anchorCtr="0"/>
          <a:lstStyle/>
          <a:p>
            <a:r>
              <a:rPr lang="en-US" dirty="0"/>
              <a:t>A social problem</a:t>
            </a:r>
          </a:p>
        </p:txBody>
      </p:sp>
      <p:pic>
        <p:nvPicPr>
          <p:cNvPr id="5" name="Picture 4" descr="Background image is hands holding an empty bowl. 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6" name="Rectangl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57374" y="1149350"/>
            <a:ext cx="5429250" cy="28448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Shape 93"/>
          <p:cNvSpPr/>
          <p:nvPr/>
        </p:nvSpPr>
        <p:spPr>
          <a:xfrm>
            <a:off x="1857375" y="1276349"/>
            <a:ext cx="5429250" cy="2590800"/>
          </a:xfrm>
          <a:prstGeom prst="rect">
            <a:avLst/>
          </a:prstGeom>
          <a:noFill/>
          <a:ln>
            <a:noFill/>
          </a:ln>
        </p:spPr>
        <p:txBody>
          <a:bodyPr lIns="182880" tIns="91440" rIns="182880" bIns="9144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buSzPct val="25000"/>
              <a:buNone/>
            </a:pPr>
            <a:r>
              <a:rPr lang="en" sz="2800" b="0" u="none" strike="noStrike" cap="none" baseline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“To many people</a:t>
            </a:r>
            <a:r>
              <a:rPr lang="en-US" sz="2800" b="0" u="none" strike="noStrike" cap="none" baseline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n" sz="2800" b="0" u="none" strike="noStrike" cap="none" baseline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hunger means not just symptoms that can be diagnosed by a physician</a:t>
            </a:r>
            <a:r>
              <a:rPr lang="en-US" sz="2800" b="0" u="none" strike="noStrike" cap="none" baseline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r>
              <a:rPr lang="en" sz="2800" b="0" u="none" strike="noStrike" cap="none" baseline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it bespeaks the existence of a social, not a medical problem.”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32480" y="4737150"/>
            <a:ext cx="8759120" cy="26035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Source: President’s Task Force on Food Assistance. </a:t>
            </a:r>
            <a:r>
              <a:rPr lang="en-US" i="1" dirty="0">
                <a:solidFill>
                  <a:schemeClr val="bg1"/>
                </a:solidFill>
                <a:latin typeface="Calibri"/>
                <a:cs typeface="Calibri"/>
              </a:rPr>
              <a:t>Report of the President’s Task Force on Food Assistance</a:t>
            </a:r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. Washington, DC; 1984.</a:t>
            </a:r>
            <a:br>
              <a:rPr lang="en-US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en-US" dirty="0">
                <a:solidFill>
                  <a:schemeClr val="bg1"/>
                </a:solidFill>
                <a:latin typeface="Calibri"/>
                <a:cs typeface="Calibri"/>
              </a:rPr>
              <a:t>Photo credit: </a:t>
            </a:r>
            <a:r>
              <a:rPr lang="en-US" dirty="0">
                <a:solidFill>
                  <a:schemeClr val="bg1"/>
                </a:solidFill>
              </a:rPr>
              <a:t>Michael Milli, CLF.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presentation slides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3970</TotalTime>
  <Words>645</Words>
  <Application>Microsoft Office PowerPoint</Application>
  <PresentationFormat>On-screen Show (16:9)</PresentationFormat>
  <Paragraphs>47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presentation slides</vt:lpstr>
      <vt:lpstr>Lesson 14 The Hunger Gap</vt:lpstr>
      <vt:lpstr>Food Security Definition</vt:lpstr>
      <vt:lpstr>Household Food Security</vt:lpstr>
      <vt:lpstr>Household Food Security 2</vt:lpstr>
      <vt:lpstr>Food Deserts</vt:lpstr>
      <vt:lpstr>Community Food Availability Map:  Clifton Park</vt:lpstr>
      <vt:lpstr>Community Food Availability Map:  Southwest Baltimore</vt:lpstr>
      <vt:lpstr>Community Food Availability Map:  Roland Park</vt:lpstr>
      <vt:lpstr>A social problem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Foodspan-Lesson 14-The Hunger Gap</dc:title>
  <dc:subject/>
  <dc:creator>Kim, Brent F.</dc:creator>
  <cp:keywords/>
  <dc:description/>
  <cp:lastModifiedBy>Michael Milli</cp:lastModifiedBy>
  <cp:revision>50</cp:revision>
  <dcterms:modified xsi:type="dcterms:W3CDTF">2023-09-06T18:34:13Z</dcterms:modified>
  <cp:category/>
</cp:coreProperties>
</file>